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298448"/>
            <a:ext cx="10515600" cy="868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打印模板生成 Skill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50392" y="2212848"/>
            <a:ext cx="548640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新版说明 · 含使用前置（接口部署与授权）· 2026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50392" y="2743200"/>
            <a:ext cx="1060704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 Word 设计打印模板，AI 自动完成解析、取数、字段映射与生成 —— 新版以系统接口替代 MCP 工具，功能不变，准确率大幅提升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22960" y="3246120"/>
            <a:ext cx="5349240" cy="658368"/>
          </a:xfrm>
          <a:prstGeom prst="roundRect">
            <a:avLst>
              <a:gd name="adj" fmla="val 125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3310128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Skill    bip-print-xml-gen-table</a:t>
            </a:r>
            <a:endParaRPr lang="en-US" sz="1350" dirty="0"/>
          </a:p>
          <a:p>
            <a:pPr marL="0" indent="0">
              <a:buNone/>
            </a:pPr>
            <a:r>
              <a:rPr lang="en-US" sz="11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Word 文档 → 可导入 YonBIP 的打印模板 XML（table 控件版）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55080" y="3246120"/>
            <a:ext cx="5349240" cy="658368"/>
          </a:xfrm>
          <a:prstGeom prst="roundRect">
            <a:avLst>
              <a:gd name="adj" fmla="val 12500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3310128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新版升级要点</a:t>
            </a:r>
            <a:endParaRPr lang="en-US" sz="1350" dirty="0"/>
          </a:p>
          <a:p>
            <a:pPr marL="0" indent="0">
              <a:buNone/>
            </a:pPr>
            <a:r>
              <a:rPr lang="en-US" sz="11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接口替代 MCP · 权威取数 · 逐字段验证 · 19 项后置校验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2770632" cy="914400"/>
          </a:xfrm>
          <a:prstGeom prst="roundRect">
            <a:avLst>
              <a:gd name="adj" fmla="val 7000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4672584"/>
            <a:ext cx="2660904" cy="3108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Word 模板文档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77824" y="5001768"/>
            <a:ext cx="2660904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表头 · 字段 · 排版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709160" y="4526280"/>
            <a:ext cx="2770632" cy="914400"/>
          </a:xfrm>
          <a:prstGeom prst="roundRect">
            <a:avLst>
              <a:gd name="adj" fmla="val 7000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64024" y="4672584"/>
            <a:ext cx="2660904" cy="3108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系统接口取数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764024" y="5001768"/>
            <a:ext cx="2660904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单据 · 字段 · 参照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595360" y="4526280"/>
            <a:ext cx="2770632" cy="914400"/>
          </a:xfrm>
          <a:prstGeom prst="roundRect">
            <a:avLst>
              <a:gd name="adj" fmla="val 7000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50224" y="4672584"/>
            <a:ext cx="2660904" cy="3108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打印模板 XML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650224" y="5001768"/>
            <a:ext cx="2660904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YonBIP 可直接导入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3712464" y="4873752"/>
            <a:ext cx="868680" cy="219456"/>
          </a:xfrm>
          <a:prstGeom prst="rightArrow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93592" y="5138928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自动解析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598664" y="4873752"/>
            <a:ext cx="868680" cy="219456"/>
          </a:xfrm>
          <a:prstGeom prst="rightArrow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79792" y="5138928"/>
            <a:ext cx="1097280" cy="23774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自动生成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22960" y="5897880"/>
            <a:ext cx="10058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全程对话式使用 · 单个模板 5-10 分钟 · 会用 Word 就能上手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84048"/>
            <a:ext cx="365760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484632" y="1005840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57200" y="1444752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554480"/>
            <a:ext cx="1005840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1920240" y="155448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添加三个接口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920240" y="1947672"/>
            <a:ext cx="9509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使用前置 · 上 —— 接口①手工四步新增＋调试验证，接口②③ JSON 导入一次添加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57200" y="2459736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49808" y="2569464"/>
            <a:ext cx="1005840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1920240" y="2569464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统一配置授权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920240" y="2962656"/>
            <a:ext cx="9509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使用前置 · 下 —— 三个接口都添加后：统一发布、API 授权、绑定用户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474720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49808" y="3584448"/>
            <a:ext cx="1005840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1920240" y="3584448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能做什么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1920240" y="3977640"/>
            <a:ext cx="9509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Word 设计 → 自动生成可导入 YonBIP 的打印模板 XML · 接口直查，全模块覆盖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" y="4489704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9808" y="4599432"/>
            <a:ext cx="1005840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3000" dirty="0"/>
          </a:p>
        </p:txBody>
      </p:sp>
      <p:sp>
        <p:nvSpPr>
          <p:cNvPr id="21" name="Text 18"/>
          <p:cNvSpPr/>
          <p:nvPr/>
        </p:nvSpPr>
        <p:spPr>
          <a:xfrm>
            <a:off x="1920240" y="4599432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怎么使用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1920240" y="4992624"/>
            <a:ext cx="9509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使用前提 · 六步流程 · 从 Word 文档到系统导入的完整操作路径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457200" y="5504688"/>
            <a:ext cx="11274552" cy="886968"/>
          </a:xfrm>
          <a:prstGeom prst="roundRect">
            <a:avLst>
              <a:gd name="adj" fmla="val 9278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49808" y="5614416"/>
            <a:ext cx="1005840" cy="6675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1920240" y="5614416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新版升级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1920240" y="6007608"/>
            <a:ext cx="950976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接口替代 MCP：功能不变，准确率大幅提升 —— 升级内容、四级保障与价值数据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添加三个接口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接口①手工新增（四步向导＋调试），接口②③用 JSON 导入 —— 全部添加完成，再进入统一授权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手工新增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0391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39112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调试验证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36976" y="4983480"/>
            <a:ext cx="1307592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36976" y="4983480"/>
            <a:ext cx="1307592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JSON导入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流程总览：先添加接口，再统一授权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全程在旗舰版前台操作 —— 每一步都有界面截图对照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47218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147218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43000" y="1417320"/>
            <a:ext cx="182880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手工新增接口①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063240" y="1417320"/>
            <a:ext cx="859536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API发布节点选分类，四步向导：基本信息 / 前端配置 / 后端配置 / 响应配置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31520" y="198424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220370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2920" y="220370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143000" y="2148840"/>
            <a:ext cx="182880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调试验证接口①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063240" y="2148840"/>
            <a:ext cx="859536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列表点「调试」，按实际参数发起调用，确认响应成功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31520" y="271576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293522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293522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143000" y="2880360"/>
            <a:ext cx="182880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导入接口②③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063240" y="2880360"/>
            <a:ext cx="859536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「JSON导入」一次导入两个接口（一次不超过 100 条）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731520" y="344728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02920" y="366674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366674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143000" y="3611880"/>
            <a:ext cx="182880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统一发布 · 授权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3063240" y="3611880"/>
            <a:ext cx="859536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三个接口都就绪后：逐一发布，再一次性授权给应用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731520" y="4178808"/>
            <a:ext cx="0" cy="16459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02920" y="4398264"/>
            <a:ext cx="457200" cy="457200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02920" y="4398264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143000" y="4343400"/>
            <a:ext cx="182880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绑定用户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3063240" y="4343400"/>
            <a:ext cx="8595360" cy="56692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给该授权（AK/SK）绑定一个系统用户，全部完成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457200" y="5257800"/>
            <a:ext cx="5532120" cy="1005840"/>
          </a:xfrm>
          <a:prstGeom prst="roundRect">
            <a:avLst>
              <a:gd name="adj" fmla="val 7273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13232" y="5376672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三个接口的添加方式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13232" y="5669280"/>
            <a:ext cx="507492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接口①：手工四步向导新增；接口②③：JSON 导入一次添加 —— 两种方式结果相同，导入后同样要发布、授权。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6199632" y="5257800"/>
            <a:ext cx="5532120" cy="1005840"/>
          </a:xfrm>
          <a:prstGeom prst="roundRect">
            <a:avLst>
              <a:gd name="adj" fmla="val 727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455664" y="5376672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两点提醒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6455664" y="5669280"/>
            <a:ext cx="507492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截图中的名称、参数值等为示例，部分字段需按实际项目替换；② 授权与绑定用户在三个接口都添加完成后统一做，缺一不可。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手工新增：选分类，新增 API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API发布节点 · 新增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进入「API发布」功能节点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页面顶部说明：开放API 可通过 API 授权进行安全调用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61061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514600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左侧分类树选中目标分类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2798064"/>
            <a:ext cx="344728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截图中选中「测试 - 测试1 - 测试」（红框处：选择具体分类）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55244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456432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点右上「新增」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3739896"/>
            <a:ext cx="344728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进入四步向导：基本信息 → 前端配置 → 后端配置 → 响应配置</a:t>
            </a:r>
            <a:endParaRPr lang="en-US" sz="1150" dirty="0"/>
          </a:p>
        </p:txBody>
      </p:sp>
      <p:pic>
        <p:nvPicPr>
          <p:cNvPr id="16" name="Image 1" descr="/tmp/ppt_new/api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085" y="1746504"/>
            <a:ext cx="6220142" cy="3959352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996085" y="1746504"/>
            <a:ext cx="6220142" cy="3959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996085" y="5751576"/>
            <a:ext cx="6220142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API发布列表：左侧选分类，右上点「新增」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57200" y="5806440"/>
            <a:ext cx="11274552" cy="457200"/>
          </a:xfrm>
          <a:prstGeom prst="roundRect">
            <a:avLst>
              <a:gd name="adj" fmla="val 100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13232" y="5824728"/>
            <a:ext cx="10881360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建议按项目单独建分类 —— 后续授权时可按分类整批勾选，便于管理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手工新增：基本信息（向导第 1 步）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编辑弹窗 · 基本信息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 名称自行命名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分类选目标分类；排序与描述可按需填写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61061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514600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关键选项保持一致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2798064"/>
            <a:ext cx="3447288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同步 API · 简单认证：否 · 幂等性：关闭 · 后端服务类型：REST · 友户通用用户鉴权 · 用户身份：透传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78104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685032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点「下一步」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3968496"/>
            <a:ext cx="344728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进入前端配置</a:t>
            </a:r>
            <a:endParaRPr lang="en-US" sz="1150" dirty="0"/>
          </a:p>
        </p:txBody>
      </p:sp>
      <p:pic>
        <p:nvPicPr>
          <p:cNvPr id="16" name="Image 1" descr="/tmp/ppt_new/api/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085" y="1746504"/>
            <a:ext cx="6220142" cy="3959352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996085" y="1746504"/>
            <a:ext cx="6220142" cy="39593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996085" y="5751576"/>
            <a:ext cx="6220142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基本信息：除名称外，其余选项与截图保持一致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57200" y="5806440"/>
            <a:ext cx="11274552" cy="457200"/>
          </a:xfrm>
          <a:prstGeom prst="roundRect">
            <a:avLst>
              <a:gd name="adj" fmla="val 100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13232" y="5824728"/>
            <a:ext cx="10881360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这一页只有名称、分类需要你定，其余选项照截图选即可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手工新增：前端配置（向导第 2 步）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编辑弹窗 · 前端配置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请求方式与路径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POST；请求路径与真实接口路径保持一致；ContentType：application/json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79349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697480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入参转换模式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2980944"/>
            <a:ext cx="3447288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选「入参透传」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55244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456432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Body 参数自动生成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3739896"/>
            <a:ext cx="3447288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不手工逐条新增：点「导入」，把接口报文内容粘贴到导入模板，自动生成全部入参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467715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4581144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点「下一步」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58952" y="4864608"/>
            <a:ext cx="3447288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进入后端配置</a:t>
            </a:r>
            <a:endParaRPr lang="en-US" sz="1150" dirty="0"/>
          </a:p>
        </p:txBody>
      </p:sp>
      <p:pic>
        <p:nvPicPr>
          <p:cNvPr id="19" name="Image 1" descr="/tmp/ppt_new/api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76" y="1912987"/>
            <a:ext cx="7223760" cy="362638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4494276" y="1912987"/>
            <a:ext cx="7223760" cy="36263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494276" y="5585093"/>
            <a:ext cx="7223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前端配置：路径保持一致，Body 通过「导入」自动生成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457200" y="5806440"/>
            <a:ext cx="11274552" cy="457200"/>
          </a:xfrm>
          <a:prstGeom prst="roundRect">
            <a:avLst>
              <a:gd name="adj" fmla="val 10000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13232" y="5824728"/>
            <a:ext cx="10881360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示例接口路径：/ubpm-web-process-designer-be/api/v2/queryBizObjPropTree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手工新增：后端配置与响应（向导第 3-4 步）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编辑弹窗 · 后端配置 → 响应配置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66878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572768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后端三项保持一致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58952" y="1856232"/>
            <a:ext cx="3447288" cy="868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YMS 微服务：domain.iuap-apcom-workflownew；后端请求地址：POST、与前端路径一致；后端超时：30 秒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02920" y="2976372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880360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参数映射自动对应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8952" y="3163824"/>
            <a:ext cx="344728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入参与后端参数同名对应（BodyParam → Body），无需手填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3918204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822192"/>
            <a:ext cx="344728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 → 响应配置 → 保存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58952" y="4105656"/>
            <a:ext cx="344728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响应配置完成后保存，回到 API发布列表</a:t>
            </a:r>
            <a:endParaRPr lang="en-US" sz="1150" dirty="0"/>
          </a:p>
        </p:txBody>
      </p:sp>
      <p:pic>
        <p:nvPicPr>
          <p:cNvPr id="16" name="Image 1" descr="/tmp/ppt_new/api/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276" y="1912987"/>
            <a:ext cx="7223760" cy="362638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494276" y="1912987"/>
            <a:ext cx="7223760" cy="36263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494276" y="5585093"/>
            <a:ext cx="722376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后端配置：微服务 / 后端地址 / 超时三项与截图保持一致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接口① 调试验证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API发布列表 → API调试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回到列表，在目标 API 行点「调试」，按实际参数发起调用 —— 看到成功响应即通过</a:t>
            </a:r>
            <a:endParaRPr lang="en-US" sz="1350" dirty="0"/>
          </a:p>
        </p:txBody>
      </p:sp>
      <p:pic>
        <p:nvPicPr>
          <p:cNvPr id="8" name="Image 1" descr="/tmp/ppt_new/api/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列表中点「调试」</a:t>
            </a:r>
            <a:endParaRPr lang="en-US" sz="1150" dirty="0"/>
          </a:p>
        </p:txBody>
      </p:sp>
      <p:pic>
        <p:nvPicPr>
          <p:cNvPr id="11" name="Image 2" descr="/tmp/ppt_new/api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2781759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27817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4630029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填入参发起调试，右侧返回成功响应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typeUri 等入参根据具体项目填写；调试通过后再发布，避免带病上线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接口②③ JSON 导入添加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API发布节点 · JSON 导入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另外两个接口不用手工建：用「导入 → JSON导入」一次添加两个接口（一次不超过 100 条）</a:t>
            </a:r>
            <a:endParaRPr lang="en-US" sz="1350" dirty="0"/>
          </a:p>
        </p:txBody>
      </p:sp>
      <p:pic>
        <p:nvPicPr>
          <p:cNvPr id="8" name="Image 1" descr="/tmp/ppt_new/api/image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75280"/>
            <a:ext cx="5541264" cy="2781759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2175280"/>
            <a:ext cx="5541264" cy="27817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00276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导入下拉中选「JSON导入」</a:t>
            </a:r>
            <a:endParaRPr lang="en-US" sz="1150" dirty="0"/>
          </a:p>
        </p:txBody>
      </p:sp>
      <p:pic>
        <p:nvPicPr>
          <p:cNvPr id="11" name="Image 2" descr="/tmp/ppt_new/api/image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2175280"/>
            <a:ext cx="5541264" cy="2781759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2175280"/>
            <a:ext cx="5541264" cy="27817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00276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选目标 API 分类，上传按规范填写的 JSON 文件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导入前先查看弹窗中的「JSON导入API规范」；三个接口都添加完成后，进入第二部分统一授权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统一配置授权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三个接口都添加完成后：发布 → API授权 → 绑定用户 —— 缺一不可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630936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630936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1700784" y="4983480"/>
            <a:ext cx="1138428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00784" y="4983480"/>
            <a:ext cx="1138428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API授权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0678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67812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绑定用户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统一发布三个接口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API发布列表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三个接口都添加完成后，在列表中对「未发布」的 API 逐一发布，填写发布说明后确定</a:t>
            </a:r>
            <a:endParaRPr lang="en-US" sz="1350" dirty="0"/>
          </a:p>
        </p:txBody>
      </p:sp>
      <p:pic>
        <p:nvPicPr>
          <p:cNvPr id="8" name="Image 1" descr="/tmp/ppt_new/api/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未发布的 API：点行内「发布」</a:t>
            </a:r>
            <a:endParaRPr lang="en-US" sz="1150" dirty="0"/>
          </a:p>
        </p:txBody>
      </p:sp>
      <p:pic>
        <p:nvPicPr>
          <p:cNvPr id="11" name="Image 2" descr="/tmp/ppt_new/api/image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352722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按接口用途填写发布说明，点「确定」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发布说明会展示在 API 文档中，请认真填写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将 API 授权给应用（上）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API调用节点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打开「API调用」节点，找到目标授权名称（示例 xw001，没有就先「新增」），点行内「API授权」，进入授权页点「添加」——三个接口可一次勾选授权</a:t>
            </a:r>
            <a:endParaRPr lang="en-US" sz="1350" dirty="0"/>
          </a:p>
        </p:txBody>
      </p:sp>
      <p:pic>
        <p:nvPicPr>
          <p:cNvPr id="8" name="Image 1" descr="/tmp/ppt_new/api/imag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API调用：选授权名称，点「API授权」</a:t>
            </a:r>
            <a:endParaRPr lang="en-US" sz="1150" dirty="0"/>
          </a:p>
        </p:txBody>
      </p:sp>
      <p:pic>
        <p:nvPicPr>
          <p:cNvPr id="11" name="Image 2" descr="/tmp/ppt_new/api/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352722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该应用的授权页：点「添加」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授权名称对应一对 AK/SK（AppKey / AppSecret），技能调用接口时使用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授权完成 ＋ 绑定用户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添加弹窗 → API调用列表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84632" y="1207008"/>
            <a:ext cx="1124712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添加弹窗中按分类找到并勾选三个接口后确定；再回「API调用」列表点「绑定用户」，给调用方指定一个系统用户</a:t>
            </a:r>
            <a:endParaRPr lang="en-US" sz="1350" dirty="0"/>
          </a:p>
        </p:txBody>
      </p:sp>
      <p:pic>
        <p:nvPicPr>
          <p:cNvPr id="8" name="Image 1" descr="/tmp/ppt_new/api/image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2550"/>
            <a:ext cx="5541264" cy="352722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57200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57200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选分类、勾选 API，点「确定」</a:t>
            </a:r>
            <a:endParaRPr lang="en-US" sz="1150" dirty="0"/>
          </a:p>
        </p:txBody>
      </p:sp>
      <p:pic>
        <p:nvPicPr>
          <p:cNvPr id="11" name="Image 2" descr="/tmp/ppt_new/api/imag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802550"/>
            <a:ext cx="5541264" cy="3527221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90488" y="1802550"/>
            <a:ext cx="5541264" cy="35272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CDD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90488" y="5375490"/>
            <a:ext cx="5541264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▲ 回 API调用列表：点「绑定用户」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457200" y="5943600"/>
            <a:ext cx="11274552" cy="438912"/>
          </a:xfrm>
          <a:prstGeom prst="roundRect">
            <a:avLst>
              <a:gd name="adj" fmla="val 1041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" y="5961888"/>
            <a:ext cx="1088136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绑定用户是最后一步：给这对 AK/SK 指定可调用接口的用户，缺了它接口调不通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能做什么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Word 设计 → 自动生成可导入 YonBIP 的打印模板 XML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成果介绍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0391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39112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输入极简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36976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36976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使用场景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打印模板 Skill 能做什么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一句话：用 Word 设计打印模板，自动生成可导入 YonBIP 系统的模板 XML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298448"/>
            <a:ext cx="11274552" cy="566928"/>
          </a:xfrm>
          <a:prstGeom prst="roundRect">
            <a:avLst>
              <a:gd name="adj" fmla="val 12903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335024"/>
            <a:ext cx="10881360" cy="4937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你提供：</a:t>
            </a:r>
            <a:r>
              <a:rPr lang="en-US" sz="13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一份 Word 打印模板文档（.docx）＋ 单据名称      </a:t>
            </a:r>
            <a:r>
              <a:rPr lang="en-US" sz="130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你得到：</a:t>
            </a:r>
            <a:r>
              <a:rPr lang="en-US" sz="13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可直接导入 YonBIP 打印模板设计器的 XML 文件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57200" y="2148840"/>
            <a:ext cx="1234440" cy="658368"/>
          </a:xfrm>
          <a:prstGeom prst="roundRect">
            <a:avLst>
              <a:gd name="adj" fmla="val 12500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" y="2148840"/>
            <a:ext cx="1234440" cy="65836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解析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901952" y="2148840"/>
            <a:ext cx="23774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解析文档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343400" y="2148840"/>
            <a:ext cx="74066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纯 DOCX 解析：表头、字段、表格结构全部读出；不经过 PDF 转换，同一输入永远同一输出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57200" y="2971800"/>
            <a:ext cx="1234440" cy="658368"/>
          </a:xfrm>
          <a:prstGeom prst="roundRect">
            <a:avLst>
              <a:gd name="adj" fmla="val 12500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2971800"/>
            <a:ext cx="1234440" cy="65836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取数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901952" y="2971800"/>
            <a:ext cx="23774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获取元数据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343400" y="2971800"/>
            <a:ext cx="74066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系统接口直查业务对象：单据编码、字段全集、子表结构、参照枚举，全部权威获取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3794760"/>
            <a:ext cx="1234440" cy="658368"/>
          </a:xfrm>
          <a:prstGeom prst="roundRect">
            <a:avLst>
              <a:gd name="adj" fmla="val 12500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7200" y="3794760"/>
            <a:ext cx="1234440" cy="65836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映射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901952" y="3794760"/>
            <a:ext cx="23774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字段映射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4343400" y="3794760"/>
            <a:ext cx="74066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中文字段名 ↔ 系统编码自动匹配；主子表自动判断；参照字段自动识别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57200" y="4617720"/>
            <a:ext cx="1234440" cy="658368"/>
          </a:xfrm>
          <a:prstGeom prst="roundRect">
            <a:avLst>
              <a:gd name="adj" fmla="val 12500"/>
            </a:avLst>
          </a:prstGeom>
          <a:solidFill>
            <a:srgbClr val="F7F8FA"/>
          </a:solidFill>
          <a:ln w="6350">
            <a:solidFill>
              <a:srgbClr val="F7F8F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57200" y="4617720"/>
            <a:ext cx="1234440" cy="65836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④ 生成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901952" y="4617720"/>
            <a:ext cx="23774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 XML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4343400" y="4617720"/>
            <a:ext cx="7406640" cy="6583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按系统标准结构生成，多行明细自动转为 table 控件（支持动态行），导入即用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57200" y="5623560"/>
            <a:ext cx="11274552" cy="566928"/>
          </a:xfrm>
          <a:prstGeom prst="roundRect">
            <a:avLst>
              <a:gd name="adj" fmla="val 1290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13232" y="5660136"/>
            <a:ext cx="10881360" cy="4937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已实现全模块覆盖：系统接口直查业务对象，任意模块的单据均可生成，并在实际项目中验证使用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使用它，你只需提供两样东西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其余工作全部由 Skill 自动完成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4572000" cy="3246120"/>
          </a:xfrm>
          <a:prstGeom prst="roundRect">
            <a:avLst>
              <a:gd name="adj" fmla="val 2254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  <a:effectLst>
            <a:outerShdw blurRad="88900" dist="25400" dir="5400000" algn="bl" rotWithShape="0">
              <a:srgbClr val="3A3F4B">
                <a:alpha val="13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31520" y="1691640"/>
            <a:ext cx="9144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731520" y="2542032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一份 Word 模板文件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" y="2962656"/>
            <a:ext cx="40233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.docx 格式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" y="3346704"/>
            <a:ext cx="4069080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 Word 按想要的样式设计打印模板：表头完整、字段齐全、排版清晰；多行明细区正常画表格即可，生成时会自动识别为可拉伸的 table 控件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40680" y="1463040"/>
            <a:ext cx="4572000" cy="3246120"/>
          </a:xfrm>
          <a:prstGeom prst="roundRect">
            <a:avLst>
              <a:gd name="adj" fmla="val 2254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  <a:effectLst>
            <a:outerShdw blurRad="88900" dist="25400" dir="5400000" algn="bl" rotWithShape="0">
              <a:srgbClr val="3A3F4B">
                <a:alpha val="13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715000" y="1691640"/>
            <a:ext cx="9144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4400" dirty="0"/>
          </a:p>
        </p:txBody>
      </p:sp>
      <p:sp>
        <p:nvSpPr>
          <p:cNvPr id="14" name="Text 11"/>
          <p:cNvSpPr/>
          <p:nvPr/>
        </p:nvSpPr>
        <p:spPr>
          <a:xfrm>
            <a:off x="5715000" y="2542032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单据名称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715000" y="2962656"/>
            <a:ext cx="402336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说一句话的事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715000" y="3346704"/>
            <a:ext cx="4069080" cy="12344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例如「差旅费报销单」——Skill 用它调用系统接口查询业务对象、字段与子表结构，无需你提供任何编码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9966960" y="1463040"/>
            <a:ext cx="1764792" cy="3246120"/>
          </a:xfrm>
          <a:prstGeom prst="roundRect">
            <a:avLst>
              <a:gd name="adj" fmla="val 4145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966960" y="2286000"/>
            <a:ext cx="1764792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仅此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而已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9966960" y="3383280"/>
            <a:ext cx="1764792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不需要编码</a:t>
            </a:r>
            <a:endParaRPr lang="en-US" sz="1150" dirty="0"/>
          </a:p>
          <a:p>
            <a:pPr marL="0" indent="0" algn="ctr">
              <a:buNone/>
            </a:pPr>
            <a:r>
              <a:rPr lang="en-US" sz="11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不需要设计器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57200" y="512064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3232" y="5230368"/>
            <a:ext cx="109728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Skill 自动完成其余全部工作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13232" y="5541264"/>
            <a:ext cx="109728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文档解析 · 接口取数 · 单据参数收集 · table 控件检测 · 字段映射 · 参照识别 · 格式与结构校验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使用场景：全模块覆盖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以五大领域为典型示例 —— 系统接口直查，任意模块的单据均可生成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508760"/>
            <a:ext cx="2103120" cy="2880360"/>
          </a:xfrm>
          <a:prstGeom prst="roundRect">
            <a:avLst>
              <a:gd name="adj" fmla="val 3478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737360"/>
            <a:ext cx="1188720" cy="402336"/>
          </a:xfrm>
          <a:prstGeom prst="roundRect">
            <a:avLst>
              <a:gd name="adj" fmla="val 20455"/>
            </a:avLst>
          </a:prstGeom>
          <a:solidFill>
            <a:srgbClr val="B3000F"/>
          </a:solidFill>
          <a:ln w="6350">
            <a:solidFill>
              <a:srgbClr val="B3000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" y="1737360"/>
            <a:ext cx="1188720" cy="402336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58368" y="2331720"/>
            <a:ext cx="1737360" cy="187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差旅费报销单、付款申请单、销售发票等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750515" y="1508760"/>
            <a:ext cx="2103120" cy="2880360"/>
          </a:xfrm>
          <a:prstGeom prst="roundRect">
            <a:avLst>
              <a:gd name="adj" fmla="val 3478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951683" y="1737360"/>
            <a:ext cx="1188720" cy="402336"/>
          </a:xfrm>
          <a:prstGeom prst="roundRect">
            <a:avLst>
              <a:gd name="adj" fmla="val 20455"/>
            </a:avLst>
          </a:prstGeom>
          <a:solidFill>
            <a:srgbClr val="006A9D"/>
          </a:solidFill>
          <a:ln w="6350">
            <a:solidFill>
              <a:srgbClr val="006A9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951683" y="1737360"/>
            <a:ext cx="1188720" cy="402336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供应链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951683" y="2331720"/>
            <a:ext cx="1737360" cy="187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采购订单、入库单、出库单等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43830" y="1508760"/>
            <a:ext cx="2103120" cy="2880360"/>
          </a:xfrm>
          <a:prstGeom prst="roundRect">
            <a:avLst>
              <a:gd name="adj" fmla="val 3478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244998" y="1737360"/>
            <a:ext cx="1188720" cy="402336"/>
          </a:xfrm>
          <a:prstGeom prst="roundRect">
            <a:avLst>
              <a:gd name="adj" fmla="val 20455"/>
            </a:avLst>
          </a:prstGeom>
          <a:solidFill>
            <a:srgbClr val="1F7A46"/>
          </a:solidFill>
          <a:ln w="6350">
            <a:solidFill>
              <a:srgbClr val="1F7A4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244998" y="1737360"/>
            <a:ext cx="1188720" cy="402336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5244998" y="2331720"/>
            <a:ext cx="1737360" cy="187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工资条、劳动合同、员工信息表等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7337146" y="1508760"/>
            <a:ext cx="2103120" cy="2880360"/>
          </a:xfrm>
          <a:prstGeom prst="roundRect">
            <a:avLst>
              <a:gd name="adj" fmla="val 3478"/>
            </a:avLst>
          </a:prstGeom>
          <a:solidFill>
            <a:srgbClr val="FDEFE3"/>
          </a:solidFill>
          <a:ln w="12700">
            <a:solidFill>
              <a:srgbClr val="F5CFA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538314" y="1737360"/>
            <a:ext cx="1188720" cy="402336"/>
          </a:xfrm>
          <a:prstGeom prst="roundRect">
            <a:avLst>
              <a:gd name="adj" fmla="val 20455"/>
            </a:avLst>
          </a:prstGeom>
          <a:solidFill>
            <a:srgbClr val="C2410C"/>
          </a:solidFill>
          <a:ln w="6350">
            <a:solidFill>
              <a:srgbClr val="C2410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38314" y="1737360"/>
            <a:ext cx="1188720" cy="402336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采购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538314" y="2331720"/>
            <a:ext cx="1737360" cy="187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采购合同、询价单、采购计划等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9630461" y="1508760"/>
            <a:ext cx="2103120" cy="2880360"/>
          </a:xfrm>
          <a:prstGeom prst="roundRect">
            <a:avLst>
              <a:gd name="adj" fmla="val 3478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831629" y="1737360"/>
            <a:ext cx="1188720" cy="402336"/>
          </a:xfrm>
          <a:prstGeom prst="roundRect">
            <a:avLst>
              <a:gd name="adj" fmla="val 20455"/>
            </a:avLst>
          </a:prstGeom>
          <a:solidFill>
            <a:srgbClr val="414455"/>
          </a:solidFill>
          <a:ln w="6350">
            <a:solidFill>
              <a:srgbClr val="41445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831629" y="1737360"/>
            <a:ext cx="1188720" cy="402336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9831629" y="2331720"/>
            <a:ext cx="1737360" cy="187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销售订单、报价单、客户对账单等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57200" y="4572000"/>
            <a:ext cx="11274552" cy="475488"/>
          </a:xfrm>
          <a:prstGeom prst="roundRect">
            <a:avLst>
              <a:gd name="adj" fmla="val 9615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13232" y="4590288"/>
            <a:ext cx="10881360" cy="43891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全模块覆盖：不再依赖内置领域清单 —— 接口查得到的单据，就能生成打印模板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457200" y="5230368"/>
            <a:ext cx="11274552" cy="1005840"/>
          </a:xfrm>
          <a:prstGeom prst="roundRect">
            <a:avLst>
              <a:gd name="adj" fmla="val 7273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3232" y="5330952"/>
            <a:ext cx="36576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典型使用流程</a:t>
            </a:r>
            <a:endParaRPr lang="en-US" sz="1350" dirty="0"/>
          </a:p>
        </p:txBody>
      </p:sp>
      <p:sp>
        <p:nvSpPr>
          <p:cNvPr id="31" name="Text 28"/>
          <p:cNvSpPr/>
          <p:nvPr/>
        </p:nvSpPr>
        <p:spPr>
          <a:xfrm>
            <a:off x="713232" y="5641848"/>
            <a:ext cx="10789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用 Word 设计模板样式 → ② 对话告诉 AI 单据名称 → ③ AI 自动解析、取数、映射、生成 XML → ④ 导入 BIP 打印模板管理界面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怎么使用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使用前提 · 操作流程总览 · 六步详解 —— 从 Word 文档到系统导入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使用前提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0391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39112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流程总览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36976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36976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六步详解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使用前提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三项准备就绪，即可开始使用（第一项为一次性配置）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11274552" cy="1261872"/>
          </a:xfrm>
          <a:prstGeom prst="roundRect">
            <a:avLst>
              <a:gd name="adj" fmla="val 579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664208"/>
            <a:ext cx="914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1874520" y="1627632"/>
            <a:ext cx="274320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接口就绪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874520" y="208483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一次性配置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709160" y="1609344"/>
            <a:ext cx="68122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完成三个系统接口的部署与授权（见第一、二部分），元数据查询接口可正常访问 —— 新版默认走系统接口，MCP 不再是必需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2889504"/>
            <a:ext cx="11274552" cy="1261872"/>
          </a:xfrm>
          <a:prstGeom prst="roundRect">
            <a:avLst>
              <a:gd name="adj" fmla="val 5797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49808" y="3090672"/>
            <a:ext cx="914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1874520" y="3054096"/>
            <a:ext cx="274320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准备模板文件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1874520" y="3511296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每次使用时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4709160" y="3035808"/>
            <a:ext cx="68122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 Word 设计的打印模板文档（.docx）已就绪：表头完整、字段齐全、排版清晰、结构规范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4315968"/>
            <a:ext cx="11274552" cy="1261872"/>
          </a:xfrm>
          <a:prstGeom prst="roundRect">
            <a:avLst>
              <a:gd name="adj" fmla="val 5797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49808" y="4517136"/>
            <a:ext cx="914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3400" dirty="0"/>
          </a:p>
        </p:txBody>
      </p:sp>
      <p:sp>
        <p:nvSpPr>
          <p:cNvPr id="19" name="Text 16"/>
          <p:cNvSpPr/>
          <p:nvPr/>
        </p:nvSpPr>
        <p:spPr>
          <a:xfrm>
            <a:off x="1874520" y="4480560"/>
            <a:ext cx="2743200" cy="4023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运行 Agent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1874520" y="4937760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随时可用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4709160" y="4462272"/>
            <a:ext cx="681228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智能交付平台、WorkBuddy、Claude Code 等 Agent 工具任一，技能安装后即可对话调用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57200" y="5779008"/>
            <a:ext cx="11274552" cy="475488"/>
          </a:xfrm>
          <a:prstGeom prst="roundRect">
            <a:avLst>
              <a:gd name="adj" fmla="val 9615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3232" y="5797296"/>
            <a:ext cx="10881360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具体步骤见第一、二部分 —— 与审批流 Skill 共用同一套接口，配置一次即可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操作流程总览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从安装到导入，六步完成打印模板的生成与部署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600200"/>
            <a:ext cx="1755648" cy="2286000"/>
          </a:xfrm>
          <a:prstGeom prst="roundRect">
            <a:avLst>
              <a:gd name="adj" fmla="val 4167"/>
            </a:avLst>
          </a:prstGeom>
          <a:solidFill>
            <a:srgbClr val="FDF0F0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3504" y="1783080"/>
            <a:ext cx="640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603504" y="2395728"/>
            <a:ext cx="150876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安装技能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03504" y="2779776"/>
            <a:ext cx="150876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Agent 中安装打印模板 Skill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231136" y="2606040"/>
            <a:ext cx="173736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21331" y="1600200"/>
            <a:ext cx="1755648" cy="2286000"/>
          </a:xfrm>
          <a:prstGeom prst="roundRect">
            <a:avLst>
              <a:gd name="adj" fmla="val 4167"/>
            </a:avLst>
          </a:prstGeom>
          <a:solidFill>
            <a:srgbClr val="FDF0F0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567635" y="1783080"/>
            <a:ext cx="640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2567635" y="2395728"/>
            <a:ext cx="150876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接口预检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2567635" y="2779776"/>
            <a:ext cx="150876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自动检查环境与接口可用性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195267" y="2606040"/>
            <a:ext cx="173736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5462" y="1600200"/>
            <a:ext cx="1755648" cy="2286000"/>
          </a:xfrm>
          <a:prstGeom prst="roundRect">
            <a:avLst>
              <a:gd name="adj" fmla="val 4167"/>
            </a:avLst>
          </a:prstGeom>
          <a:solidFill>
            <a:srgbClr val="FDF0F0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31766" y="1783080"/>
            <a:ext cx="640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4531766" y="2395728"/>
            <a:ext cx="150876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制作模板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4531766" y="2779776"/>
            <a:ext cx="150876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 Word 设计模板样例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159398" y="2606040"/>
            <a:ext cx="173736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49594" y="1600200"/>
            <a:ext cx="1755648" cy="2286000"/>
          </a:xfrm>
          <a:prstGeom prst="roundRect">
            <a:avLst>
              <a:gd name="adj" fmla="val 4167"/>
            </a:avLst>
          </a:prstGeom>
          <a:solidFill>
            <a:srgbClr val="E8F3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95898" y="1783080"/>
            <a:ext cx="640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④</a:t>
            </a:r>
            <a:endParaRPr lang="en-US" sz="2600" dirty="0"/>
          </a:p>
        </p:txBody>
      </p:sp>
      <p:sp>
        <p:nvSpPr>
          <p:cNvPr id="24" name="Text 21"/>
          <p:cNvSpPr/>
          <p:nvPr/>
        </p:nvSpPr>
        <p:spPr>
          <a:xfrm>
            <a:off x="6495898" y="2395728"/>
            <a:ext cx="150876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 XML</a:t>
            </a:r>
            <a:endParaRPr lang="en-US" sz="1550" dirty="0"/>
          </a:p>
        </p:txBody>
      </p:sp>
      <p:sp>
        <p:nvSpPr>
          <p:cNvPr id="25" name="Text 22"/>
          <p:cNvSpPr/>
          <p:nvPr/>
        </p:nvSpPr>
        <p:spPr>
          <a:xfrm>
            <a:off x="6495898" y="2779776"/>
            <a:ext cx="150876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解析＋取数＋映射＋校验，全自动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8123530" y="2606040"/>
            <a:ext cx="173736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313725" y="1600200"/>
            <a:ext cx="1755648" cy="2286000"/>
          </a:xfrm>
          <a:prstGeom prst="roundRect">
            <a:avLst>
              <a:gd name="adj" fmla="val 4167"/>
            </a:avLst>
          </a:prstGeom>
          <a:solidFill>
            <a:srgbClr val="E8F7EE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460029" y="1783080"/>
            <a:ext cx="640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⑤</a:t>
            </a:r>
            <a:endParaRPr lang="en-US" sz="2600" dirty="0"/>
          </a:p>
        </p:txBody>
      </p:sp>
      <p:sp>
        <p:nvSpPr>
          <p:cNvPr id="29" name="Text 26"/>
          <p:cNvSpPr/>
          <p:nvPr/>
        </p:nvSpPr>
        <p:spPr>
          <a:xfrm>
            <a:off x="8460029" y="2395728"/>
            <a:ext cx="150876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导入系统</a:t>
            </a:r>
            <a:endParaRPr lang="en-US" sz="1550" dirty="0"/>
          </a:p>
        </p:txBody>
      </p:sp>
      <p:sp>
        <p:nvSpPr>
          <p:cNvPr id="30" name="Text 27"/>
          <p:cNvSpPr/>
          <p:nvPr/>
        </p:nvSpPr>
        <p:spPr>
          <a:xfrm>
            <a:off x="8460029" y="2779776"/>
            <a:ext cx="150876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打印模板管理页导入 XML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10087661" y="2606040"/>
            <a:ext cx="173736" cy="182880"/>
          </a:xfrm>
          <a:prstGeom prst="rightArrow">
            <a:avLst/>
          </a:prstGeom>
          <a:solidFill>
            <a:srgbClr val="C9CDD4"/>
          </a:solidFill>
          <a:ln w="3175">
            <a:solidFill>
              <a:srgbClr val="C9CDD4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0277856" y="1600200"/>
            <a:ext cx="1755648" cy="2286000"/>
          </a:xfrm>
          <a:prstGeom prst="roundRect">
            <a:avLst>
              <a:gd name="adj" fmla="val 4167"/>
            </a:avLst>
          </a:prstGeom>
          <a:solidFill>
            <a:srgbClr val="E8F7EE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424160" y="1783080"/>
            <a:ext cx="64008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⑥</a:t>
            </a:r>
            <a:endParaRPr lang="en-US" sz="2600" dirty="0"/>
          </a:p>
        </p:txBody>
      </p:sp>
      <p:sp>
        <p:nvSpPr>
          <p:cNvPr id="34" name="Text 31"/>
          <p:cNvSpPr/>
          <p:nvPr/>
        </p:nvSpPr>
        <p:spPr>
          <a:xfrm>
            <a:off x="10424160" y="2395728"/>
            <a:ext cx="150876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检查优化</a:t>
            </a:r>
            <a:endParaRPr lang="en-US" sz="1550" dirty="0"/>
          </a:p>
        </p:txBody>
      </p:sp>
      <p:sp>
        <p:nvSpPr>
          <p:cNvPr id="35" name="Text 32"/>
          <p:cNvSpPr/>
          <p:nvPr/>
        </p:nvSpPr>
        <p:spPr>
          <a:xfrm>
            <a:off x="10424160" y="2779776"/>
            <a:ext cx="150876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预览效果，按需调整重导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457200" y="4251960"/>
            <a:ext cx="11274552" cy="914400"/>
          </a:xfrm>
          <a:prstGeom prst="roundRect">
            <a:avLst>
              <a:gd name="adj" fmla="val 8000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13232" y="4370832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三个阶段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713232" y="4681728"/>
            <a:ext cx="1078992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准备阶段（①-③）：装技能、过预检、备 Word —— 你来做        生成阶段（④）：一条指令全自动 —— Skill 来做        部署阶段（⑤-⑥）：导入＋预览微调 —— 半自动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502920" y="5532120"/>
            <a:ext cx="1115568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其中第④步是核心：你只需说「把这份 Word 生成××单据的打印模板」，其余全部自动完成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步骤① 获取并安装技能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智能交付平台 · Skill 市场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平台安装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登录智能交付平台 →「Skill市场」→ 搜索 </a:t>
            </a:r>
            <a:r>
              <a:rPr lang="zh-CN" alt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审批流导入文件生成-</a:t>
            </a:r>
            <a:r>
              <a:rPr lang="en-US" altLang="zh-CN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</a:t>
            </a:r>
            <a:r>
              <a:rPr lang="zh-CN" alt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本地版</a:t>
            </a: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 → 安装到工作空间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52831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432304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500" dirty="0"/>
              <a:t>部署时填写对应接口</a:t>
            </a:r>
            <a:r>
              <a:rPr lang="zh-CN" altLang="en-US" sz="1500" dirty="0"/>
              <a:t>调用参数</a:t>
            </a:r>
            <a:endParaRPr lang="zh-CN" alt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715768"/>
            <a:ext cx="5138928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补充</a:t>
            </a:r>
            <a:r>
              <a:rPr lang="en-US" altLang="zh-CN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apikey， APIsecret，url</a:t>
            </a:r>
            <a:r>
              <a:rPr lang="zh-CN" alt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三项信息</a:t>
            </a:r>
            <a:r>
              <a:rPr lang="en-US" altLang="zh-CN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。</a:t>
            </a:r>
            <a:r>
              <a:rPr lang="zh-CN" alt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确保智能体能正常调用</a:t>
            </a:r>
            <a:r>
              <a:rPr lang="zh-CN" alt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</a:t>
            </a:r>
            <a:endParaRPr lang="zh-CN" altLang="en-US" sz="1250" dirty="0">
              <a:solidFill>
                <a:srgbClr val="53585F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57200" y="3566160"/>
            <a:ext cx="5669280" cy="1371600"/>
          </a:xfrm>
          <a:prstGeom prst="roundRect">
            <a:avLst>
              <a:gd name="adj" fmla="val 533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94176"/>
            <a:ext cx="50292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关键要点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13232" y="4023360"/>
            <a:ext cx="521208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安装后 Agent 即可调用；不绑定单一平台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首次使用时技能会自动做环境预检，缺什么会明确提示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446520" y="137160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791956" y="198424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92540" y="204825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956548" y="218541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46520" y="2459736"/>
            <a:ext cx="52578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583680" y="2715768"/>
            <a:ext cx="4983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Skill 市场搜索并安装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bip-print-xml-gen-table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446520" y="384048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791956" y="445312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892540" y="451713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956548" y="465429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46520" y="4928616"/>
            <a:ext cx="52578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6583680" y="5184648"/>
            <a:ext cx="4983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对话导出 zip 包并下载</a:t>
            </a:r>
            <a:endParaRPr lang="en-US" sz="1200" dirty="0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022985"/>
            <a:ext cx="5427980" cy="268160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565" y="3725545"/>
            <a:ext cx="5278755" cy="25380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步骤②③ 接口预检 · 制作 Word 模板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预检自动完成；模板用 Word 正常排版即可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接口预检（自动）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首次生成前自动检查：环境配置、依赖、知识库、接口可用性，共 10 项 —— 有问题会明确提示缺什么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619756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523744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制作 Word 模板样例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807208"/>
            <a:ext cx="5138928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 Word 设计打印模板：表头完整、字段齐全、排版清晰；多行明细正常画表格，生成时自动识别为 table 控件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703320"/>
            <a:ext cx="5669280" cy="1691640"/>
          </a:xfrm>
          <a:prstGeom prst="roundRect">
            <a:avLst>
              <a:gd name="adj" fmla="val 4324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840480"/>
            <a:ext cx="502920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Word 模板制作要点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713232" y="4169664"/>
            <a:ext cx="5212080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文件需在 Word 中保存过（.docx）；布局宽度不超过页面边界；表格区域至少两行结构相同（用于识别表体）</a:t>
            </a:r>
            <a:endParaRPr lang="en-US" sz="1250" dirty="0"/>
          </a:p>
        </p:txBody>
      </p:sp>
      <p:pic>
        <p:nvPicPr>
          <p:cNvPr id="29" name="Image 1" descr="/Users/nick/WorkBuddy/2026-06-22-14-19-28/assets/image4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32220" y="919480"/>
            <a:ext cx="4425950" cy="5207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步骤④ 生成 XML（全自动）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一条指令触发，四个环节自动接力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463040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146304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97280" y="1444752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解析 DOCX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063240" y="1444752"/>
            <a:ext cx="32461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读出表头、字段、表格结构与排版坐标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713232" y="1938528"/>
            <a:ext cx="0" cy="25603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2920" y="2231136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02920" y="2231136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097280" y="2212848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接口取数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063240" y="2212848"/>
            <a:ext cx="32461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按单据名称查业务对象；属性树接口取字段全集、子表结构、参照枚举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13232" y="2706624"/>
            <a:ext cx="0" cy="25603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2999232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2999232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097280" y="2980944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字段映射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063240" y="2980944"/>
            <a:ext cx="32461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中文标签 ↔ 系统字段自动匹配；主子表自动判断；多行区域转 table 控件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713232" y="3474720"/>
            <a:ext cx="0" cy="256032"/>
          </a:xfrm>
          <a:prstGeom prst="line">
            <a:avLst/>
          </a:prstGeom>
          <a:noFill/>
          <a:ln w="19050">
            <a:solidFill>
              <a:srgbClr val="F3C9C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02920" y="3767328"/>
            <a:ext cx="420624" cy="420624"/>
          </a:xfrm>
          <a:prstGeom prst="ellipse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02920" y="3767328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097280" y="374904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校验把关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3063240" y="3749040"/>
            <a:ext cx="324612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 项后置校验：结构、映射逐项检查，BLOCKER 不通过禁止交付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457200" y="4663440"/>
            <a:ext cx="5852160" cy="1097280"/>
          </a:xfrm>
          <a:prstGeom prst="roundRect">
            <a:avLst>
              <a:gd name="adj" fmla="val 6667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13232" y="4791456"/>
            <a:ext cx="5394960" cy="868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产出：可直接导入的模板 XML ＋ 字段映射说明；缺数据会明确提示，绝不乱填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6446520" y="137160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791956" y="198424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892540" y="204825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956548" y="218541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46520" y="2459736"/>
            <a:ext cx="52578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33" name="Text 30"/>
          <p:cNvSpPr/>
          <p:nvPr/>
        </p:nvSpPr>
        <p:spPr>
          <a:xfrm>
            <a:off x="6583680" y="2715768"/>
            <a:ext cx="4983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对话发起生成的过程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（自动解析 → 取数 → 映射）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6446520" y="3840480"/>
            <a:ext cx="5257800" cy="2286000"/>
          </a:xfrm>
          <a:prstGeom prst="roundRect">
            <a:avLst>
              <a:gd name="adj" fmla="val 2400"/>
            </a:avLst>
          </a:prstGeom>
          <a:solidFill>
            <a:srgbClr val="FBFBFC"/>
          </a:solidFill>
          <a:ln w="12700">
            <a:solidFill>
              <a:srgbClr val="AEB4BF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8791956" y="4453128"/>
            <a:ext cx="566928" cy="429768"/>
          </a:xfrm>
          <a:prstGeom prst="roundRect">
            <a:avLst>
              <a:gd name="adj" fmla="val 12766"/>
            </a:avLst>
          </a:prstGeom>
          <a:solidFill>
            <a:srgbClr val="FBFBFC"/>
          </a:solidFill>
          <a:ln w="19050">
            <a:solidFill>
              <a:srgbClr val="9AA0AB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8892540" y="4517136"/>
            <a:ext cx="100584" cy="100584"/>
          </a:xfrm>
          <a:prstGeom prst="ellips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8956548" y="4654296"/>
            <a:ext cx="274320" cy="192024"/>
          </a:xfrm>
          <a:prstGeom prst="triangle">
            <a:avLst/>
          </a:prstGeom>
          <a:solidFill>
            <a:srgbClr val="9AA0AB"/>
          </a:solidFill>
          <a:ln w="3175">
            <a:solidFill>
              <a:srgbClr val="9AA0AB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446520" y="4928616"/>
            <a:ext cx="52578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截图占位</a:t>
            </a:r>
            <a:endParaRPr lang="en-US" sz="1250" dirty="0"/>
          </a:p>
        </p:txBody>
      </p:sp>
      <p:sp>
        <p:nvSpPr>
          <p:cNvPr id="39" name="Text 36"/>
          <p:cNvSpPr/>
          <p:nvPr/>
        </p:nvSpPr>
        <p:spPr>
          <a:xfrm>
            <a:off x="6583680" y="5184648"/>
            <a:ext cx="49834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A909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生成的打印模板 XML 文件</a:t>
            </a:r>
            <a:endParaRPr lang="en-US" sz="1200" dirty="0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945" y="1339215"/>
            <a:ext cx="5301615" cy="243014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690" y="3813810"/>
            <a:ext cx="5339715" cy="24676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步骤⑤⑥ 导入系统 · 检查优化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导入即生效，预览微调后交付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02920" y="15773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481328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导入系统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1764792"/>
            <a:ext cx="5138928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进入 YonBIP 打印模板管理页面，上传生成的 XML，确认导入成功无报错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" y="24917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395728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预览打印效果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58952" y="2679192"/>
            <a:ext cx="5138928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在系统中预览：整体布局、字体、字段位置是否正确；多行明细是否可动态拉伸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3406140"/>
            <a:ext cx="91440" cy="91440"/>
          </a:xfrm>
          <a:prstGeom prst="rect">
            <a:avLst/>
          </a:prstGeom>
          <a:solidFill>
            <a:srgbClr val="E60012"/>
          </a:solidFill>
          <a:ln w="3175">
            <a:solidFill>
              <a:srgbClr val="E6001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310128"/>
            <a:ext cx="5138928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检查字段映射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58952" y="3593592"/>
            <a:ext cx="5138928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核对数据字段与业务字段的对应关系；发现异常，改 Word 后重新生成导入即可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4434840"/>
            <a:ext cx="5669280" cy="1097280"/>
          </a:xfrm>
          <a:prstGeom prst="roundRect">
            <a:avLst>
              <a:gd name="adj" fmla="val 666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4553712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小知识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13232" y="4846320"/>
            <a:ext cx="521208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生成失败或导入报错时，Skill 会给出具体原因与修改建议 —— 按提示调整 Word 后重新生成。</a:t>
            </a:r>
            <a:endParaRPr lang="en-US" sz="1250" dirty="0"/>
          </a:p>
        </p:txBody>
      </p:sp>
      <p:pic>
        <p:nvPicPr>
          <p:cNvPr id="32" name="Image 1" descr="/Users/nick/WorkBuddy/2026-06-22-14-19-28/assets/image7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92240" y="1353185"/>
            <a:ext cx="4480560" cy="2240280"/>
          </a:xfrm>
          <a:prstGeom prst="rect">
            <a:avLst/>
          </a:prstGeom>
        </p:spPr>
      </p:pic>
      <p:pic>
        <p:nvPicPr>
          <p:cNvPr id="33" name="Image 2" descr="/Users/nick/WorkBuddy/2026-06-22-14-19-28/assets/image8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92240" y="3830955"/>
            <a:ext cx="4480560" cy="22402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60120"/>
            <a:ext cx="5029200" cy="1920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41248" y="301752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3401568"/>
            <a:ext cx="1051560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新版升级：接口替代 MCP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41248" y="4315968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功能与用法不变 —— 换的是引擎：系统接口成为唯一权威数据源，准确率大幅提升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升级总览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039112" y="4983480"/>
            <a:ext cx="969264" cy="384048"/>
          </a:xfrm>
          <a:prstGeom prst="roundRect">
            <a:avLst>
              <a:gd name="adj" fmla="val 21429"/>
            </a:avLst>
          </a:prstGeom>
          <a:solidFill>
            <a:srgbClr val="FDF0F0"/>
          </a:solidFill>
          <a:ln w="6350">
            <a:solidFill>
              <a:srgbClr val="FDF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39112" y="4983480"/>
            <a:ext cx="969264" cy="384048"/>
          </a:xfrm>
          <a:prstGeom prst="rect">
            <a:avLst/>
          </a:prstGeom>
          <a:noFill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四级保障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升级总览：数据来源全面切换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从「MCP 工具」到「系统接口」—— 用法不变，数据更权威</a:t>
            </a:r>
            <a:endParaRPr lang="en-US" sz="13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/>
        </p:nvGraphicFramePr>
        <p:xfrm>
          <a:off x="457200" y="1417320"/>
          <a:ext cx="11274552" cy="3291840"/>
        </p:xfrm>
        <a:graphic>
          <a:graphicData uri="http://schemas.openxmlformats.org/drawingml/2006/table">
            <a:tbl>
              <a:tblPr/>
              <a:tblGrid>
                <a:gridCol w="1645920"/>
                <a:gridCol w="4572000"/>
                <a:gridCol w="5056632"/>
              </a:tblGrid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环节</a:t>
                      </a:r>
                      <a:endParaRPr lang="en-US" sz="13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旧版（MCP 模式）</a:t>
                      </a:r>
                      <a:endParaRPr lang="en-US" sz="13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新版（接口模式）</a:t>
                      </a:r>
                      <a:endParaRPr lang="en-US" sz="13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元数据获取</a:t>
                      </a:r>
                      <a:endParaRPr lang="en-US" sz="12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MCP 工具查询 —— 返回实体结构，但拿不到子表集合名，需要人工补查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属性树接口直查 —— 完整字段树，子表集合名、参照枚举一并返回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单据参数</a:t>
                      </a:r>
                      <a:endParaRPr lang="en-US" sz="12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知识库查找为主，存在过期风险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单据查询接口优先（boCode 权威获取），知识库降级兜底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接口认证</a:t>
                      </a:r>
                      <a:endParaRPr lang="en-US" sz="12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手工获取并粘贴用户级 token，易过期失效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appKey / appSecret 自动签名获取，失效自动重签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MCP 的位置</a:t>
                      </a:r>
                      <a:endParaRPr lang="en-US" sz="12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唯一数据来源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仅作降级兜底；与接口冲突时，一律以接口为准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623560"/>
            <a:ext cx="11274552" cy="566928"/>
          </a:xfrm>
          <a:prstGeom prst="roundRect">
            <a:avLst>
              <a:gd name="adj" fmla="val 1290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13232" y="5660136"/>
            <a:ext cx="10881360" cy="4937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对使用者完全无感：同样的输入、同样的操作、同样的产出 —— 变化的只是幕后数据更可靠了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准确率提升：四级保障机制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从「靠经验猜」到「接口说了算」—— 每一环都有硬校验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11274552" cy="987552"/>
          </a:xfrm>
          <a:prstGeom prst="roundRect">
            <a:avLst>
              <a:gd name="adj" fmla="val 7407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572768"/>
            <a:ext cx="283464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600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权威接口查询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3703320" y="1572768"/>
            <a:ext cx="781812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任何单据优先走接口获取字段与结构；知识库、历史记录、旧模板只作兜底 —— 与接口冲突时一律以接口为准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7200" y="2596896"/>
            <a:ext cx="11274552" cy="987552"/>
          </a:xfrm>
          <a:prstGeom prst="roundRect">
            <a:avLst>
              <a:gd name="adj" fmla="val 7407"/>
            </a:avLst>
          </a:prstGeom>
          <a:solidFill>
            <a:srgbClr val="E8F3F9"/>
          </a:solidFill>
          <a:ln w="12700">
            <a:solidFill>
              <a:srgbClr val="B5D6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2706624"/>
            <a:ext cx="283464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06A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逐字段验证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3703320" y="2706624"/>
            <a:ext cx="781812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每个绑定字段都在接口返回的属性树中逐一确认存在；查不到的字段直接禁用，绝不带病生成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730752"/>
            <a:ext cx="11274552" cy="987552"/>
          </a:xfrm>
          <a:prstGeom prst="roundRect">
            <a:avLst>
              <a:gd name="adj" fmla="val 7407"/>
            </a:avLst>
          </a:prstGeom>
          <a:solidFill>
            <a:srgbClr val="E8F7EE"/>
          </a:solidFill>
          <a:ln w="12700">
            <a:solidFill>
              <a:srgbClr val="BBE7C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808" y="3840480"/>
            <a:ext cx="283464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F7A4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金标准对比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3703320" y="3840480"/>
            <a:ext cx="781812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生成结构与系统导出的真实模板逐项比对 —— 属性、路径、格式以系统实证为准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57200" y="4864608"/>
            <a:ext cx="11274552" cy="987552"/>
          </a:xfrm>
          <a:prstGeom prst="roundRect">
            <a:avLst>
              <a:gd name="adj" fmla="val 7407"/>
            </a:avLst>
          </a:prstGeom>
          <a:solidFill>
            <a:srgbClr val="FDEFE3"/>
          </a:solidFill>
          <a:ln w="12700">
            <a:solidFill>
              <a:srgbClr val="F5CFA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9808" y="4974336"/>
            <a:ext cx="283464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C2410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④ 后置校验 19 项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3703320" y="4974336"/>
            <a:ext cx="7818120" cy="7772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585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结构与映射的致命问题（BLOCKER）不通过禁止交付 —— 错误文件到不了你手里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57200" y="5989320"/>
            <a:ext cx="11274552" cy="411480"/>
          </a:xfrm>
          <a:prstGeom prst="roundRect">
            <a:avLst>
              <a:gd name="adj" fmla="val 11111"/>
            </a:avLst>
          </a:prstGeom>
          <a:solidFill>
            <a:srgbClr val="F7F8F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6007608"/>
            <a:ext cx="10881360" cy="37490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四级全部通过才交付 —— 这就是新版准确率大幅提升的根本原因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5952" y="274320"/>
            <a:ext cx="685800" cy="4517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46480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10972800" y="6464808"/>
            <a:ext cx="758952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301752"/>
            <a:ext cx="10332720" cy="4754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4144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价值：从手工排版到自动生成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10332720" cy="29260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打印模板配置从「技术活」变成「文档活」—— 项目实测数据</a:t>
            </a:r>
            <a:endParaRPr lang="en-US" sz="13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/>
        </p:nvGraphicFramePr>
        <p:xfrm>
          <a:off x="457200" y="1371600"/>
          <a:ext cx="11274552" cy="3840480"/>
        </p:xfrm>
        <a:graphic>
          <a:graphicData uri="http://schemas.openxmlformats.org/drawingml/2006/table">
            <a:tbl>
              <a:tblPr/>
              <a:tblGrid>
                <a:gridCol w="1554480"/>
                <a:gridCol w="4206240"/>
                <a:gridCol w="5513832"/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维度</a:t>
                      </a:r>
                      <a:endParaRPr lang="en-US" sz="13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传统方式</a:t>
                      </a:r>
                      <a:endParaRPr lang="en-US" sz="13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Skill 自动化方式</a:t>
                      </a:r>
                      <a:endParaRPr lang="en-US" sz="13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1445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操作方式</a:t>
                      </a:r>
                      <a:endParaRPr lang="en-US" sz="12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在系统设计器中手动排版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用 Word 设计后自动转换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时间成本</a:t>
                      </a:r>
                      <a:endParaRPr lang="en-US" sz="12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单个模板 30 分钟 - 2 小时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单个模板 5 - 10 分钟（效率提升约 50%）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技术要求</a:t>
                      </a:r>
                      <a:endParaRPr lang="en-US" sz="12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需熟悉 BIP 打印模板设计器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会用 Word 即可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字段绑定</a:t>
                      </a:r>
                      <a:endParaRPr lang="en-US" sz="12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手动查找字段编码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接口取数，中文字段名自动匹配系统编码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数据准确性</a:t>
                      </a:r>
                      <a:endParaRPr lang="en-US" sz="12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依赖经验判断，字段 / 集合名可能猜错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接口权威取数＋逐字段验证，从机制上杜绝猜测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4144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适用人群</a:t>
                      </a:r>
                      <a:endParaRPr lang="en-US" sz="120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6B728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需有相关经验的顾问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F7A4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所有顾问均可使用</a:t>
                      </a:r>
                      <a:endParaRPr lang="en-US" sz="11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623560"/>
            <a:ext cx="11274552" cy="566928"/>
          </a:xfrm>
          <a:prstGeom prst="roundRect">
            <a:avLst>
              <a:gd name="adj" fmla="val 12903"/>
            </a:avLst>
          </a:prstGeom>
          <a:solidFill>
            <a:srgbClr val="FDF0F0"/>
          </a:solidFill>
          <a:ln w="12700">
            <a:solidFill>
              <a:srgbClr val="F3C9CD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13232" y="5660136"/>
            <a:ext cx="10881360" cy="4937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000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已在实际项目验证：效率提升约 50%，新版进一步把「返工排查」的时间也省掉了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A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37276" y="155448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pic>
        <p:nvPicPr>
          <p:cNvPr id="3" name="Image 0" descr="/tmp/ppt_new/assets_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1576" y="1787652"/>
            <a:ext cx="685800" cy="4517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788920"/>
            <a:ext cx="10360152" cy="868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kern="0" spc="4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THANK YOU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914400" y="3749040"/>
            <a:ext cx="10360152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3C9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 谢 观 看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14400" y="4709160"/>
            <a:ext cx="1036015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9CD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打印模板生成 Skill · 新版说明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14400" y="5120640"/>
            <a:ext cx="10360152" cy="32918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9AA0A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用友 · AI运营团队 · 2026</a:t>
            </a:r>
            <a:endParaRPr lang="zh-CN" alt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6479</Words>
  <Application>WPS 表格</Application>
  <PresentationFormat>On-screen Show (16:9)</PresentationFormat>
  <Paragraphs>793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方正雅意黑 GB18030L2</vt:lpstr>
      <vt:lpstr>微软雅黑</vt:lpstr>
      <vt:lpstr>微软雅黑</vt:lpstr>
      <vt:lpstr>Calibri</vt:lpstr>
      <vt:lpstr>Helvetica Neue</vt:lpstr>
      <vt:lpstr>宋体</vt:lpstr>
      <vt:lpstr>Arial Unicode MS</vt:lpstr>
      <vt:lpstr>等线</vt:lpstr>
      <vt:lpstr>汉仪中等线KW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打印模板生成 Skill 新版说明</dc:title>
  <dc:creator>用友 · AI运营团队</dc:creator>
  <dc:subject>PptxGenJS Presentation</dc:subject>
  <cp:lastModifiedBy>nick</cp:lastModifiedBy>
  <cp:revision>3</cp:revision>
  <dcterms:created xsi:type="dcterms:W3CDTF">2026-10-14T08:49:34Z</dcterms:created>
  <dcterms:modified xsi:type="dcterms:W3CDTF">2026-10-14T08:49:34Z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2052-12.1.28496.28496</vt:lpwstr>
  </property>
  <property fmtid="{D5CDD505-2E9C-101B-9397-08002B2CF9AE}" pid="3" name="ICV">
    <vt:lpwstr>D0F86934328540910B42CF6A8ABE7CD7_42</vt:lpwstr>
  </property>
</Properties>
</file>